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handoutMasterIdLst>
    <p:handoutMasterId r:id="rId11"/>
  </p:handoutMasterIdLst>
  <p:sldIdLst>
    <p:sldId id="256" r:id="rId5"/>
    <p:sldId id="257" r:id="rId6"/>
    <p:sldId id="258" r:id="rId7"/>
    <p:sldId id="259" r:id="rId8"/>
    <p:sldId id="260" r:id="rId9"/>
    <p:sldId id="26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4" d="100"/>
          <a:sy n="104" d="100"/>
        </p:scale>
        <p:origin x="-9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075E113-AEB5-4776-B1A3-B8FA1CA12BAE}" type="datetimeFigureOut">
              <a:rPr lang="en-US" smtClean="0"/>
              <a:t>12/18/2012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090345A-7976-44FD-9F4F-C4E72B2C96D6}" type="slidenum">
              <a:rPr lang="en-US" smtClean="0"/>
              <a:t>‹#›</a:t>
            </a:fld>
            <a:endParaRPr lang="en-US"/>
          </a:p>
        </p:txBody>
      </p:sp>
    </p:spTree>
    <p:extLst>
      <p:ext uri="{BB962C8B-B14F-4D97-AF65-F5344CB8AC3E}">
        <p14:creationId xmlns:p14="http://schemas.microsoft.com/office/powerpoint/2010/main" val="237250803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FD6D78B8-E724-4D21-9CB9-6C805A17E7AE}" type="datetimeFigureOut">
              <a:rPr lang="en-US" smtClean="0"/>
              <a:pPr/>
              <a:t>12/18/2012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96999829-17F9-4CB6-9464-DAE273EB133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6D78B8-E724-4D21-9CB9-6C805A17E7AE}" type="datetimeFigureOut">
              <a:rPr lang="en-US" smtClean="0"/>
              <a:pPr/>
              <a:t>12/18/2012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999829-17F9-4CB6-9464-DAE273EB133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6D78B8-E724-4D21-9CB9-6C805A17E7AE}" type="datetimeFigureOut">
              <a:rPr lang="en-US" smtClean="0"/>
              <a:pPr/>
              <a:t>12/18/2012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999829-17F9-4CB6-9464-DAE273EB133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FD6D78B8-E724-4D21-9CB9-6C805A17E7AE}" type="datetimeFigureOut">
              <a:rPr lang="en-US" smtClean="0"/>
              <a:pPr/>
              <a:t>12/18/2012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96999829-17F9-4CB6-9464-DAE273EB133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FD6D78B8-E724-4D21-9CB9-6C805A17E7AE}" type="datetimeFigureOut">
              <a:rPr lang="en-US" smtClean="0"/>
              <a:pPr/>
              <a:t>12/18/2012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96999829-17F9-4CB6-9464-DAE273EB1336}"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FD6D78B8-E724-4D21-9CB9-6C805A17E7AE}" type="datetimeFigureOut">
              <a:rPr lang="en-US" smtClean="0"/>
              <a:pPr/>
              <a:t>12/18/2012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96999829-17F9-4CB6-9464-DAE273EB133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FD6D78B8-E724-4D21-9CB9-6C805A17E7AE}" type="datetimeFigureOut">
              <a:rPr lang="en-US" smtClean="0"/>
              <a:pPr/>
              <a:t>12/18/2012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96999829-17F9-4CB6-9464-DAE273EB133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D6D78B8-E724-4D21-9CB9-6C805A17E7AE}" type="datetimeFigureOut">
              <a:rPr lang="en-US" smtClean="0"/>
              <a:pPr/>
              <a:t>12/18/2012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999829-17F9-4CB6-9464-DAE273EB133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FD6D78B8-E724-4D21-9CB9-6C805A17E7AE}" type="datetimeFigureOut">
              <a:rPr lang="en-US" smtClean="0"/>
              <a:pPr/>
              <a:t>12/18/2012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96999829-17F9-4CB6-9464-DAE273EB133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FD6D78B8-E724-4D21-9CB9-6C805A17E7AE}" type="datetimeFigureOut">
              <a:rPr lang="en-US" smtClean="0"/>
              <a:pPr/>
              <a:t>12/18/2012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96999829-17F9-4CB6-9464-DAE273EB133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FD6D78B8-E724-4D21-9CB9-6C805A17E7AE}" type="datetimeFigureOut">
              <a:rPr lang="en-US" smtClean="0"/>
              <a:pPr/>
              <a:t>12/18/2012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96999829-17F9-4CB6-9464-DAE273EB133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FD6D78B8-E724-4D21-9CB9-6C805A17E7AE}" type="datetimeFigureOut">
              <a:rPr lang="en-US" smtClean="0"/>
              <a:pPr/>
              <a:t>12/18/2012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96999829-17F9-4CB6-9464-DAE273EB133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Assertion, Evidence, and Commentary</a:t>
            </a:r>
            <a:endParaRPr lang="en-US" dirty="0"/>
          </a:p>
        </p:txBody>
      </p:sp>
      <p:sp>
        <p:nvSpPr>
          <p:cNvPr id="3" name="Subtitle 2"/>
          <p:cNvSpPr>
            <a:spLocks noGrp="1"/>
          </p:cNvSpPr>
          <p:nvPr>
            <p:ph type="subTitle" idx="1"/>
          </p:nvPr>
        </p:nvSpPr>
        <p:spPr>
          <a:xfrm>
            <a:off x="381000" y="4724400"/>
            <a:ext cx="8062912" cy="1752600"/>
          </a:xfrm>
        </p:spPr>
        <p:txBody>
          <a:bodyPr/>
          <a:lstStyle/>
          <a:p>
            <a:r>
              <a:rPr lang="en-US" dirty="0" smtClean="0"/>
              <a:t>By: Katelyn, Zoe, Justin, Megan, and </a:t>
            </a:r>
            <a:r>
              <a:rPr lang="en-US" dirty="0" smtClean="0"/>
              <a:t>Paige</a:t>
            </a:r>
          </a:p>
          <a:p>
            <a:r>
              <a:rPr lang="en-US" dirty="0" smtClean="0"/>
              <a:t>Modified by: Jennifer Kelly</a:t>
            </a:r>
            <a:r>
              <a:rPr lang="en-US" dirty="0" smtClean="0"/>
              <a:t> </a:t>
            </a:r>
            <a:endParaRPr lang="en-U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8"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5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5000" fill="hold"/>
                                        <p:tgtEl>
                                          <p:spTgt spid="3">
                                            <p:txEl>
                                              <p:pRg st="0" end="0"/>
                                            </p:txEl>
                                          </p:spTgt>
                                        </p:tgtEl>
                                        <p:attrNameLst>
                                          <p:attrName>ppt_y</p:attrName>
                                        </p:attrNameLst>
                                      </p:cBhvr>
                                      <p:tavLst>
                                        <p:tav tm="0">
                                          <p:val>
                                            <p:strVal val="#ppt_y+1"/>
                                          </p:val>
                                        </p:tav>
                                        <p:tav tm="100000">
                                          <p:val>
                                            <p:strVal val="#ppt_y-1"/>
                                          </p:val>
                                        </p:tav>
                                      </p:tavLst>
                                    </p:anim>
                                  </p:childTnLst>
                                </p:cTn>
                              </p:par>
                            </p:childTnLst>
                          </p:cTn>
                        </p:par>
                      </p:childTnLst>
                    </p:cTn>
                  </p:par>
                  <p:par>
                    <p:cTn id="15" fill="hold">
                      <p:stCondLst>
                        <p:cond delay="indefinite"/>
                      </p:stCondLst>
                      <p:childTnLst>
                        <p:par>
                          <p:cTn id="16" fill="hold">
                            <p:stCondLst>
                              <p:cond delay="0"/>
                            </p:stCondLst>
                            <p:childTnLst>
                              <p:par>
                                <p:cTn id="17" presetID="28"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5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5000" fill="hold"/>
                                        <p:tgtEl>
                                          <p:spTgt spid="3">
                                            <p:txEl>
                                              <p:pRg st="1" end="1"/>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5257800"/>
          </a:xfrm>
        </p:spPr>
        <p:txBody>
          <a:bodyPr>
            <a:normAutofit/>
          </a:bodyPr>
          <a:lstStyle/>
          <a:p>
            <a:r>
              <a:rPr lang="en-US" b="1" dirty="0" smtClean="0">
                <a:latin typeface="Century Gothic" pitchFamily="34" charset="0"/>
              </a:rPr>
              <a:t>Assertion, Evidence, and Commentary is used when writing a </a:t>
            </a:r>
            <a:r>
              <a:rPr lang="en-US" b="1" dirty="0" smtClean="0">
                <a:latin typeface="Century Gothic" pitchFamily="34" charset="0"/>
              </a:rPr>
              <a:t>persuasive essay</a:t>
            </a:r>
            <a:r>
              <a:rPr lang="en-US" b="1" dirty="0" smtClean="0">
                <a:latin typeface="Century Gothic" pitchFamily="34" charset="0"/>
              </a:rPr>
              <a:t>.</a:t>
            </a:r>
            <a:endParaRPr lang="en-US" b="1" dirty="0">
              <a:latin typeface="Century Gothic" pitchFamily="34" charset="0"/>
            </a:endParaRPr>
          </a:p>
        </p:txBody>
      </p:sp>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Assertion</a:t>
            </a:r>
            <a:endParaRPr lang="en-US" dirty="0"/>
          </a:p>
        </p:txBody>
      </p:sp>
      <p:sp>
        <p:nvSpPr>
          <p:cNvPr id="3" name="Content Placeholder 2"/>
          <p:cNvSpPr>
            <a:spLocks noGrp="1"/>
          </p:cNvSpPr>
          <p:nvPr>
            <p:ph idx="1"/>
          </p:nvPr>
        </p:nvSpPr>
        <p:spPr/>
        <p:txBody>
          <a:bodyPr/>
          <a:lstStyle/>
          <a:p>
            <a:r>
              <a:rPr lang="en-US" dirty="0" smtClean="0"/>
              <a:t>A statement that answers the </a:t>
            </a:r>
            <a:r>
              <a:rPr lang="en-US" dirty="0" smtClean="0"/>
              <a:t>guiding question.</a:t>
            </a:r>
            <a:endParaRPr lang="en-US" dirty="0" smtClean="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a:t>
            </a:r>
            <a:endParaRPr lang="en-US" dirty="0"/>
          </a:p>
        </p:txBody>
      </p:sp>
      <p:sp>
        <p:nvSpPr>
          <p:cNvPr id="3" name="Content Placeholder 2"/>
          <p:cNvSpPr>
            <a:spLocks noGrp="1"/>
          </p:cNvSpPr>
          <p:nvPr>
            <p:ph idx="1"/>
          </p:nvPr>
        </p:nvSpPr>
        <p:spPr/>
        <p:txBody>
          <a:bodyPr/>
          <a:lstStyle/>
          <a:p>
            <a:r>
              <a:rPr lang="en-US" dirty="0" smtClean="0"/>
              <a:t>The evidence should be used to back up your assertion.</a:t>
            </a:r>
          </a:p>
          <a:p>
            <a:r>
              <a:rPr lang="en-US" dirty="0" smtClean="0"/>
              <a:t>The evidence comes directly from </a:t>
            </a:r>
            <a:r>
              <a:rPr lang="en-US" dirty="0" smtClean="0"/>
              <a:t>your sources.  </a:t>
            </a:r>
            <a:r>
              <a:rPr lang="en-US" dirty="0" smtClean="0"/>
              <a:t>It </a:t>
            </a:r>
            <a:r>
              <a:rPr lang="en-US" dirty="0" smtClean="0"/>
              <a:t>should be a direct quote or </a:t>
            </a:r>
            <a:r>
              <a:rPr lang="en-US" dirty="0" smtClean="0"/>
              <a:t>paraphrased.</a:t>
            </a:r>
          </a:p>
          <a:p>
            <a:r>
              <a:rPr lang="en-US" dirty="0" smtClean="0"/>
              <a:t>Whether directly quoted or paraphrased, IT NEEDS TO BE CITED!</a:t>
            </a:r>
            <a:endParaRPr lang="en-US" dirty="0" smtClean="0"/>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4"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1"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Commentary</a:t>
            </a:r>
            <a:endParaRPr lang="en-US" dirty="0"/>
          </a:p>
        </p:txBody>
      </p:sp>
      <p:sp>
        <p:nvSpPr>
          <p:cNvPr id="3" name="Content Placeholder 2"/>
          <p:cNvSpPr>
            <a:spLocks noGrp="1"/>
          </p:cNvSpPr>
          <p:nvPr>
            <p:ph idx="1"/>
          </p:nvPr>
        </p:nvSpPr>
        <p:spPr/>
        <p:txBody>
          <a:bodyPr/>
          <a:lstStyle/>
          <a:p>
            <a:r>
              <a:rPr lang="en-US" dirty="0" smtClean="0"/>
              <a:t>THE MOST IMPORTANT </a:t>
            </a:r>
            <a:r>
              <a:rPr lang="en-US" dirty="0" smtClean="0"/>
              <a:t>PART!!</a:t>
            </a:r>
            <a:endParaRPr lang="en-US" dirty="0" smtClean="0"/>
          </a:p>
          <a:p>
            <a:r>
              <a:rPr lang="en-US" dirty="0"/>
              <a:t>E</a:t>
            </a:r>
            <a:r>
              <a:rPr lang="en-US" dirty="0" smtClean="0"/>
              <a:t>xplains </a:t>
            </a:r>
            <a:r>
              <a:rPr lang="en-US" dirty="0" smtClean="0"/>
              <a:t>why the evidence is significant and effective in conveying the author’s purpose. </a:t>
            </a:r>
          </a:p>
          <a:p>
            <a:pPr>
              <a:buNone/>
            </a:pPr>
            <a:endParaRPr lang="en-US" dirty="0" smtClean="0"/>
          </a:p>
          <a:p>
            <a:endParaRPr lang="en-US" dirty="0" smtClean="0"/>
          </a:p>
          <a:p>
            <a:endParaRPr lang="en-US" dirty="0"/>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4"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from="(-#ppt_w/2)" to="(#ppt_x)" calcmode="lin" valueType="num">
                                      <p:cBhvr>
                                        <p:cTn id="14" dur="600" fill="hold">
                                          <p:stCondLst>
                                            <p:cond delay="0"/>
                                          </p:stCondLst>
                                        </p:cTn>
                                        <p:tgtEl>
                                          <p:spTgt spid="3">
                                            <p:txEl>
                                              <p:pRg st="0" end="0"/>
                                            </p:txEl>
                                          </p:spTgt>
                                        </p:tgtEl>
                                        <p:attrNameLst>
                                          <p:attrName>ppt_x</p:attrName>
                                        </p:attrNameLst>
                                      </p:cBhvr>
                                    </p:anim>
                                    <p:anim from="0" to="-1.0" calcmode="lin" valueType="num">
                                      <p:cBhvr>
                                        <p:cTn id="15" dur="200" decel="50000" autoRev="1" fill="hold">
                                          <p:stCondLst>
                                            <p:cond delay="600"/>
                                          </p:stCondLst>
                                        </p:cTn>
                                        <p:tgtEl>
                                          <p:spTgt spid="3">
                                            <p:txEl>
                                              <p:pRg st="0" end="0"/>
                                            </p:txEl>
                                          </p:spTgt>
                                        </p:tgtEl>
                                        <p:attrNameLst>
                                          <p:attrName>xshear</p:attrName>
                                        </p:attrNameLst>
                                      </p:cBhvr>
                                    </p:anim>
                                    <p:animScale>
                                      <p:cBhvr>
                                        <p:cTn id="16" dur="200" decel="100000" autoRev="1" fill="hold">
                                          <p:stCondLst>
                                            <p:cond delay="600"/>
                                          </p:stCondLst>
                                        </p:cTn>
                                        <p:tgtEl>
                                          <p:spTgt spid="3">
                                            <p:txEl>
                                              <p:pRg st="0" end="0"/>
                                            </p:txEl>
                                          </p:spTgt>
                                        </p:tgtEl>
                                      </p:cBhvr>
                                      <p:from x="100000" y="100000"/>
                                      <p:to x="80000" y="100000"/>
                                    </p:animScale>
                                    <p:anim by="(#ppt_h/3+#ppt_w*0.1)" calcmode="lin" valueType="num">
                                      <p:cBhvr additive="sum">
                                        <p:cTn id="17"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8" fill="hold">
                      <p:stCondLst>
                        <p:cond delay="indefinite"/>
                      </p:stCondLst>
                      <p:childTnLst>
                        <p:par>
                          <p:cTn id="19" fill="hold">
                            <p:stCondLst>
                              <p:cond delay="0"/>
                            </p:stCondLst>
                            <p:childTnLst>
                              <p:par>
                                <p:cTn id="20" presetID="34"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from="(-#ppt_w/2)" to="(#ppt_x)" calcmode="lin" valueType="num">
                                      <p:cBhvr>
                                        <p:cTn id="22" dur="600" fill="hold">
                                          <p:stCondLst>
                                            <p:cond delay="0"/>
                                          </p:stCondLst>
                                        </p:cTn>
                                        <p:tgtEl>
                                          <p:spTgt spid="3">
                                            <p:txEl>
                                              <p:pRg st="1" end="1"/>
                                            </p:txEl>
                                          </p:spTgt>
                                        </p:tgtEl>
                                        <p:attrNameLst>
                                          <p:attrName>ppt_x</p:attrName>
                                        </p:attrNameLst>
                                      </p:cBhvr>
                                    </p:anim>
                                    <p:anim from="0" to="-1.0" calcmode="lin" valueType="num">
                                      <p:cBhvr>
                                        <p:cTn id="23" dur="200" decel="50000" autoRev="1" fill="hold">
                                          <p:stCondLst>
                                            <p:cond delay="600"/>
                                          </p:stCondLst>
                                        </p:cTn>
                                        <p:tgtEl>
                                          <p:spTgt spid="3">
                                            <p:txEl>
                                              <p:pRg st="1" end="1"/>
                                            </p:txEl>
                                          </p:spTgt>
                                        </p:tgtEl>
                                        <p:attrNameLst>
                                          <p:attrName>xshear</p:attrName>
                                        </p:attrNameLst>
                                      </p:cBhvr>
                                    </p:anim>
                                    <p:animScale>
                                      <p:cBhvr>
                                        <p:cTn id="24" dur="200" decel="100000" autoRev="1" fill="hold">
                                          <p:stCondLst>
                                            <p:cond delay="600"/>
                                          </p:stCondLst>
                                        </p:cTn>
                                        <p:tgtEl>
                                          <p:spTgt spid="3">
                                            <p:txEl>
                                              <p:pRg st="1" end="1"/>
                                            </p:txEl>
                                          </p:spTgt>
                                        </p:tgtEl>
                                      </p:cBhvr>
                                      <p:from x="100000" y="100000"/>
                                      <p:to x="80000" y="100000"/>
                                    </p:animScale>
                                    <p:anim by="(#ppt_h/3+#ppt_w*0.1)" calcmode="lin" valueType="num">
                                      <p:cBhvr additive="sum">
                                        <p:cTn id="25" dur="200" decel="100000" autoRev="1" fill="hold">
                                          <p:stCondLst>
                                            <p:cond delay="600"/>
                                          </p:stCondLst>
                                        </p:cTn>
                                        <p:tgtEl>
                                          <p:spTgt spid="3">
                                            <p:txEl>
                                              <p:pRg st="1" end="1"/>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609600"/>
          </a:xfrm>
        </p:spPr>
        <p:txBody>
          <a:bodyPr>
            <a:normAutofit fontScale="90000"/>
          </a:bodyPr>
          <a:lstStyle/>
          <a:p>
            <a:r>
              <a:rPr lang="en-US" dirty="0" smtClean="0"/>
              <a:t>EXAMPLE</a:t>
            </a:r>
            <a:endParaRPr lang="en-US" dirty="0"/>
          </a:p>
        </p:txBody>
      </p:sp>
      <p:sp>
        <p:nvSpPr>
          <p:cNvPr id="3" name="Content Placeholder 2"/>
          <p:cNvSpPr>
            <a:spLocks noGrp="1"/>
          </p:cNvSpPr>
          <p:nvPr>
            <p:ph idx="1"/>
          </p:nvPr>
        </p:nvSpPr>
        <p:spPr>
          <a:xfrm>
            <a:off x="0" y="685800"/>
            <a:ext cx="9144000" cy="5791200"/>
          </a:xfrm>
        </p:spPr>
        <p:txBody>
          <a:bodyPr>
            <a:normAutofit fontScale="47500" lnSpcReduction="20000"/>
          </a:bodyPr>
          <a:lstStyle/>
          <a:p>
            <a:pPr marL="64008" indent="0">
              <a:lnSpc>
                <a:spcPct val="120000"/>
              </a:lnSpc>
              <a:buNone/>
            </a:pPr>
            <a:r>
              <a:rPr lang="en-US" i="1" dirty="0" smtClean="0"/>
              <a:t>	</a:t>
            </a:r>
            <a:r>
              <a:rPr lang="en-US" sz="4200" dirty="0" smtClean="0">
                <a:latin typeface="Arial" pitchFamily="34" charset="0"/>
                <a:cs typeface="Arial" pitchFamily="34" charset="0"/>
              </a:rPr>
              <a:t>There </a:t>
            </a:r>
            <a:r>
              <a:rPr lang="en-US" sz="4200" dirty="0">
                <a:latin typeface="Arial" pitchFamily="34" charset="0"/>
                <a:cs typeface="Arial" pitchFamily="34" charset="0"/>
              </a:rPr>
              <a:t>are many people who still believe that the crash on Max </a:t>
            </a:r>
            <a:r>
              <a:rPr lang="en-US" sz="4200" dirty="0" err="1">
                <a:latin typeface="Arial" pitchFamily="34" charset="0"/>
                <a:cs typeface="Arial" pitchFamily="34" charset="0"/>
              </a:rPr>
              <a:t>Brazel’s</a:t>
            </a:r>
            <a:r>
              <a:rPr lang="en-US" sz="4200" dirty="0">
                <a:latin typeface="Arial" pitchFamily="34" charset="0"/>
                <a:cs typeface="Arial" pitchFamily="34" charset="0"/>
              </a:rPr>
              <a:t> farm in 1947 was really an alien spacecraft; however, the government has denied this claim for over 50 years. The government’s original response to the crash was that it </a:t>
            </a:r>
            <a:r>
              <a:rPr lang="en-US" sz="4200" u="sng" dirty="0">
                <a:latin typeface="Arial" pitchFamily="34" charset="0"/>
                <a:cs typeface="Arial" pitchFamily="34" charset="0"/>
              </a:rPr>
              <a:t>was </a:t>
            </a:r>
            <a:r>
              <a:rPr lang="en-US" sz="4200" dirty="0">
                <a:latin typeface="Arial" pitchFamily="34" charset="0"/>
                <a:cs typeface="Arial" pitchFamily="34" charset="0"/>
              </a:rPr>
              <a:t>debris from a spaceship; however, government officials later stated that the debris was from an ordinary weather balloon (</a:t>
            </a:r>
            <a:r>
              <a:rPr lang="en-US" sz="4200" dirty="0" err="1">
                <a:latin typeface="Arial" pitchFamily="34" charset="0"/>
                <a:cs typeface="Arial" pitchFamily="34" charset="0"/>
              </a:rPr>
              <a:t>Netzley</a:t>
            </a:r>
            <a:r>
              <a:rPr lang="en-US" sz="4200" dirty="0">
                <a:latin typeface="Arial" pitchFamily="34" charset="0"/>
                <a:cs typeface="Arial" pitchFamily="34" charset="0"/>
              </a:rPr>
              <a:t> 32). It is strange, though, that it took eight months for them to definitively come to that conclusion. Since the crash, the government has been trying to find evidence such as old news photos and other archival information that would effectively “ . . .deflate the persistent rumors of a massive government conspiracy to hide the truth” (“Air” 15). Nevertheless, there are even some government officials, such as Walter Haut, who claim that an alien spacecraft crashed at Roswell and that the government confiscated the evidence, performed alien autopsies, and still has the </a:t>
            </a:r>
            <a:r>
              <a:rPr lang="en-US" sz="4200" dirty="0" smtClean="0">
                <a:latin typeface="Arial" pitchFamily="34" charset="0"/>
                <a:cs typeface="Arial" pitchFamily="34" charset="0"/>
              </a:rPr>
              <a:t>questionable material </a:t>
            </a:r>
            <a:r>
              <a:rPr lang="en-US" sz="4200" dirty="0">
                <a:latin typeface="Arial" pitchFamily="34" charset="0"/>
                <a:cs typeface="Arial" pitchFamily="34" charset="0"/>
              </a:rPr>
              <a:t>(</a:t>
            </a:r>
            <a:r>
              <a:rPr lang="en-US" sz="4200" dirty="0" err="1">
                <a:latin typeface="Arial" pitchFamily="34" charset="0"/>
                <a:cs typeface="Arial" pitchFamily="34" charset="0"/>
              </a:rPr>
              <a:t>Netzley</a:t>
            </a:r>
            <a:r>
              <a:rPr lang="en-US" sz="4200" dirty="0">
                <a:latin typeface="Arial" pitchFamily="34" charset="0"/>
                <a:cs typeface="Arial" pitchFamily="34" charset="0"/>
              </a:rPr>
              <a:t> 38). The discrepancy in the government’s reports at the time of the crash, the extreme measures taken to conceal the materials, and the persistent statements by some governmental officers that it </a:t>
            </a:r>
            <a:r>
              <a:rPr lang="en-US" sz="4200" u="sng" dirty="0">
                <a:latin typeface="Arial" pitchFamily="34" charset="0"/>
                <a:cs typeface="Arial" pitchFamily="34" charset="0"/>
              </a:rPr>
              <a:t>was </a:t>
            </a:r>
            <a:r>
              <a:rPr lang="en-US" sz="4200" dirty="0">
                <a:latin typeface="Arial" pitchFamily="34" charset="0"/>
                <a:cs typeface="Arial" pitchFamily="34" charset="0"/>
              </a:rPr>
              <a:t>an alien spaceship that crashed are evidence enough that the government was and is attempting to cover up an alien encounter. </a:t>
            </a:r>
            <a:endParaRPr lang="en-US" sz="4200" dirty="0">
              <a:latin typeface="Arial" pitchFamily="34" charset="0"/>
              <a:cs typeface="Arial" pitchFamily="34" charset="0"/>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5"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9"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361807AAE3DAD4EA984FC4B7D110CCC" ma:contentTypeVersion="0" ma:contentTypeDescription="Create a new document." ma:contentTypeScope="" ma:versionID="6de3a82c206443bddf20a1251a86113a">
  <xsd:schema xmlns:xsd="http://www.w3.org/2001/XMLSchema" xmlns:p="http://schemas.microsoft.com/office/2006/metadata/properties" xmlns:ns2="7A806143-3DAE-4EAD-A984-FC4B7D110CCC" targetNamespace="http://schemas.microsoft.com/office/2006/metadata/properties" ma:root="true" ma:fieldsID="2dc1a86ba96ea2703d696affa54fde2f" ns2:_="">
    <xsd:import namespace="7A806143-3DAE-4EAD-A984-FC4B7D110CCC"/>
    <xsd:element name="properties">
      <xsd:complexType>
        <xsd:sequence>
          <xsd:element name="documentManagement">
            <xsd:complexType>
              <xsd:all>
                <xsd:element ref="ns2:Class" minOccurs="0"/>
                <xsd:element ref="ns2:Teacher" minOccurs="0"/>
                <xsd:element ref="ns2:Due_x0020_Date" minOccurs="0"/>
              </xsd:all>
            </xsd:complexType>
          </xsd:element>
        </xsd:sequence>
      </xsd:complexType>
    </xsd:element>
  </xsd:schema>
  <xsd:schema xmlns:xsd="http://www.w3.org/2001/XMLSchema" xmlns:dms="http://schemas.microsoft.com/office/2006/documentManagement/types" targetNamespace="7A806143-3DAE-4EAD-A984-FC4B7D110CCC" elementFormDefault="qualified">
    <xsd:import namespace="http://schemas.microsoft.com/office/2006/documentManagement/types"/>
    <xsd:element name="Class" ma:index="8" nillable="true" ma:displayName="Class" ma:internalName="Class">
      <xsd:simpleType>
        <xsd:restriction base="dms:Text">
          <xsd:maxLength value="255"/>
        </xsd:restriction>
      </xsd:simpleType>
    </xsd:element>
    <xsd:element name="Teacher" ma:index="9" nillable="true" ma:displayName="Teacher" ma:internalName="Teacher">
      <xsd:simpleType>
        <xsd:restriction base="dms:Text">
          <xsd:maxLength value="255"/>
        </xsd:restriction>
      </xsd:simpleType>
    </xsd:element>
    <xsd:element name="Due_x0020_Date" ma:index="10" nillable="true" ma:displayName="Due Date" ma:internalName="Due_x0020_Dat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Teacher xmlns="7A806143-3DAE-4EAD-A984-FC4B7D110CCC" xsi:nil="true"/>
    <Class xmlns="7A806143-3DAE-4EAD-A984-FC4B7D110CCC" xsi:nil="true"/>
    <Due_x0020_Date xmlns="7A806143-3DAE-4EAD-A984-FC4B7D110CCC" xsi:nil="true"/>
  </documentManagement>
</p:properties>
</file>

<file path=customXml/itemProps1.xml><?xml version="1.0" encoding="utf-8"?>
<ds:datastoreItem xmlns:ds="http://schemas.openxmlformats.org/officeDocument/2006/customXml" ds:itemID="{8D8D09C2-A67D-435F-A845-42E076E158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A806143-3DAE-4EAD-A984-FC4B7D110CCC"/>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BAE3C5C8-367A-44FE-9BBE-52344D948673}">
  <ds:schemaRefs>
    <ds:schemaRef ds:uri="http://schemas.microsoft.com/sharepoint/v3/contenttype/forms"/>
  </ds:schemaRefs>
</ds:datastoreItem>
</file>

<file path=customXml/itemProps3.xml><?xml version="1.0" encoding="utf-8"?>
<ds:datastoreItem xmlns:ds="http://schemas.openxmlformats.org/officeDocument/2006/customXml" ds:itemID="{6B236B04-BEB2-4972-B3DB-30E89C8BCBAA}">
  <ds:schemaRefs>
    <ds:schemaRef ds:uri="http://schemas.microsoft.com/office/2006/documentManagement/types"/>
    <ds:schemaRef ds:uri="http://purl.org/dc/terms/"/>
    <ds:schemaRef ds:uri="7A806143-3DAE-4EAD-A984-FC4B7D110CCC"/>
    <ds:schemaRef ds:uri="http://www.w3.org/XML/1998/namespace"/>
    <ds:schemaRef ds:uri="http://schemas.microsoft.com/office/2006/metadata/properties"/>
    <ds:schemaRef ds:uri="http://schemas.openxmlformats.org/package/2006/metadata/core-properties"/>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Verve</Template>
  <TotalTime>110</TotalTime>
  <Words>108</Words>
  <Application>Microsoft Office PowerPoint</Application>
  <PresentationFormat>On-screen Show (4:3)</PresentationFormat>
  <Paragraphs>16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Verve</vt:lpstr>
      <vt:lpstr>Assertion, Evidence, and Commentary</vt:lpstr>
      <vt:lpstr>Assertion, Evidence, and Commentary is used when writing a persuasive essay.</vt:lpstr>
      <vt:lpstr>Assertion</vt:lpstr>
      <vt:lpstr>Evidence</vt:lpstr>
      <vt:lpstr>Commentary</vt:lpstr>
      <vt:lpstr>EXAMPLE</vt:lpstr>
    </vt:vector>
  </TitlesOfParts>
  <Company>Virginia Beach City Public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Assertion, Evidence, and Commentary</dc:title>
  <dc:creator>80131</dc:creator>
  <cp:lastModifiedBy>Jennifer A. Kelly</cp:lastModifiedBy>
  <cp:revision>15</cp:revision>
  <cp:lastPrinted>2012-11-06T15:37:40Z</cp:lastPrinted>
  <dcterms:created xsi:type="dcterms:W3CDTF">2011-02-17T12:37:23Z</dcterms:created>
  <dcterms:modified xsi:type="dcterms:W3CDTF">2012-12-18T20:14:45Z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0x0101004361807AAE3DAD4EA984FC4B7D110CCC</vt:lpwstr>
  </property>
</Properties>
</file>